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0d2923a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0d2923a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15e613b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15e613b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0d2923a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0d2923a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0d2923a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0d2923a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15e613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15e613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5e613b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5e613b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15e613b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15e613b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15e613b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15e613b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f94b73a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f94b73af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0dcb765aa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0dcb765aa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e15e613b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e15e613b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0d2923a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0d2923a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15e613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15e613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1652bb06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1652bb06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15e613bb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15e613bb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0dcb765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0dcb765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f94b73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f94b73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f94b73a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f94b73a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0d2923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0d2923a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5.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0" y="2519275"/>
            <a:ext cx="7990800" cy="1554300"/>
          </a:xfrm>
          <a:prstGeom prst="rect">
            <a:avLst/>
          </a:prstGeom>
          <a:solidFill>
            <a:srgbClr val="AED8E6">
              <a:alpha val="51570"/>
            </a:srgbClr>
          </a:solidFill>
          <a:ln>
            <a:noFill/>
          </a:ln>
          <a:effectLst>
            <a:reflection blurRad="0" dir="5400000" dist="19050" endA="0" endPos="55000" fadeDir="5400012" kx="0" rotWithShape="0" algn="bl" stA="6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0" y="4073575"/>
            <a:ext cx="7990800" cy="31200"/>
          </a:xfrm>
          <a:prstGeom prst="rect">
            <a:avLst/>
          </a:prstGeom>
          <a:solidFill>
            <a:srgbClr val="AED8E6">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373625" y="2571750"/>
            <a:ext cx="8322000" cy="798300"/>
          </a:xfrm>
          <a:prstGeom prst="rect">
            <a:avLst/>
          </a:prstGeom>
          <a:effectLst>
            <a:outerShdw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3040"/>
              <a:t>Predicting Rainfall with Machine Learning </a:t>
            </a:r>
            <a:endParaRPr sz="3040"/>
          </a:p>
        </p:txBody>
      </p:sp>
      <p:sp>
        <p:nvSpPr>
          <p:cNvPr id="57" name="Google Shape;57;p13"/>
          <p:cNvSpPr txBox="1"/>
          <p:nvPr>
            <p:ph idx="4294967295" type="subTitle"/>
          </p:nvPr>
        </p:nvSpPr>
        <p:spPr>
          <a:xfrm>
            <a:off x="2260050" y="3317375"/>
            <a:ext cx="3470700" cy="5061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05000"/>
              </a:lnSpc>
              <a:spcBef>
                <a:spcPts val="0"/>
              </a:spcBef>
              <a:spcAft>
                <a:spcPts val="1200"/>
              </a:spcAft>
              <a:buSzPts val="605"/>
              <a:buNone/>
            </a:pPr>
            <a:r>
              <a:rPr lang="en" sz="1590">
                <a:solidFill>
                  <a:schemeClr val="dk1"/>
                </a:solidFill>
              </a:rPr>
              <a:t>Presented by Jainam Shah and Dylan D’Andrea</a:t>
            </a:r>
            <a:endParaRPr sz="159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0" y="445025"/>
            <a:ext cx="73407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type="title"/>
          </p:nvPr>
        </p:nvSpPr>
        <p:spPr>
          <a:xfrm>
            <a:off x="311700" y="445025"/>
            <a:ext cx="50367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Machine Learning Model</a:t>
            </a:r>
            <a:endParaRPr/>
          </a:p>
        </p:txBody>
      </p:sp>
      <p:sp>
        <p:nvSpPr>
          <p:cNvPr id="138" name="Google Shape;138;p22"/>
          <p:cNvSpPr txBox="1"/>
          <p:nvPr>
            <p:ph idx="1" type="body"/>
          </p:nvPr>
        </p:nvSpPr>
        <p:spPr>
          <a:xfrm>
            <a:off x="311700" y="1152475"/>
            <a:ext cx="64569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For building Machine Learning Model following algorithms and techniques were applied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LightGBM - </a:t>
            </a:r>
            <a:r>
              <a:rPr lang="en">
                <a:solidFill>
                  <a:schemeClr val="dk1"/>
                </a:solidFill>
              </a:rPr>
              <a:t>Gradient</a:t>
            </a:r>
            <a:r>
              <a:rPr lang="en">
                <a:solidFill>
                  <a:schemeClr val="dk1"/>
                </a:solidFill>
              </a:rPr>
              <a:t> Boosting Framework</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Random Forest Classification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Optuna Stacking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XGBoosting</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466300" y="445025"/>
            <a:ext cx="82170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ph type="title"/>
          </p:nvPr>
        </p:nvSpPr>
        <p:spPr>
          <a:xfrm>
            <a:off x="1858500" y="445025"/>
            <a:ext cx="54270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Algorithm #1 LightGBM</a:t>
            </a:r>
            <a:endParaRPr/>
          </a:p>
        </p:txBody>
      </p:sp>
      <p:sp>
        <p:nvSpPr>
          <p:cNvPr id="146" name="Google Shape;146;p23"/>
          <p:cNvSpPr txBox="1"/>
          <p:nvPr>
            <p:ph idx="1" type="body"/>
          </p:nvPr>
        </p:nvSpPr>
        <p:spPr>
          <a:xfrm>
            <a:off x="466300" y="1152475"/>
            <a:ext cx="82170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600">
                <a:solidFill>
                  <a:schemeClr val="dk1"/>
                </a:solidFill>
              </a:rPr>
              <a:t>LightGBM is an open-source gradient boosting framework that is designed to be efficient, scalable, and high-performance.The </a:t>
            </a:r>
            <a:r>
              <a:rPr lang="en" sz="1600">
                <a:solidFill>
                  <a:schemeClr val="dk1"/>
                </a:solidFill>
              </a:rPr>
              <a:t>following</a:t>
            </a:r>
            <a:r>
              <a:rPr lang="en" sz="1600">
                <a:solidFill>
                  <a:schemeClr val="dk1"/>
                </a:solidFill>
              </a:rPr>
              <a:t> steps were taken to build the model using LightGBM:-</a:t>
            </a:r>
            <a:endParaRPr sz="1600">
              <a:solidFill>
                <a:schemeClr val="dk1"/>
              </a:solidFill>
            </a:endParaRPr>
          </a:p>
          <a:p>
            <a:pPr indent="-330200" lvl="0" marL="457200" rtl="0" algn="just">
              <a:spcBef>
                <a:spcPts val="1200"/>
              </a:spcBef>
              <a:spcAft>
                <a:spcPts val="0"/>
              </a:spcAft>
              <a:buClr>
                <a:schemeClr val="dk1"/>
              </a:buClr>
              <a:buSzPts val="1600"/>
              <a:buChar char="●"/>
            </a:pPr>
            <a:r>
              <a:rPr lang="en" sz="1600">
                <a:solidFill>
                  <a:schemeClr val="dk1"/>
                </a:solidFill>
              </a:rPr>
              <a:t>Data types were converted into categorical.</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Target class was dropped and training data was split using train_test_split() function (75%:25%)</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Data was fitted using LGBMClassifier and evaluated using predict() function.</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Confusion matrix was plotted to know </a:t>
            </a:r>
            <a:r>
              <a:rPr lang="en" sz="1600">
                <a:solidFill>
                  <a:schemeClr val="dk1"/>
                </a:solidFill>
              </a:rPr>
              <a:t>occurrence</a:t>
            </a:r>
            <a:r>
              <a:rPr lang="en" sz="1600">
                <a:solidFill>
                  <a:schemeClr val="dk1"/>
                </a:solidFill>
              </a:rPr>
              <a:t> of data and evaluating model performance.</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Classification report was implemented to analyze overall model results.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Accuracy </a:t>
            </a:r>
            <a:r>
              <a:rPr lang="en" sz="1600">
                <a:solidFill>
                  <a:schemeClr val="dk1"/>
                </a:solidFill>
              </a:rPr>
              <a:t>achieved</a:t>
            </a:r>
            <a:r>
              <a:rPr lang="en" sz="1600">
                <a:solidFill>
                  <a:schemeClr val="dk1"/>
                </a:solidFill>
              </a:rPr>
              <a:t> on test data - 84.5%</a:t>
            </a:r>
            <a:endParaRPr sz="1600">
              <a:solidFill>
                <a:schemeClr val="dk1"/>
              </a:solidFill>
            </a:endParaRPr>
          </a:p>
          <a:p>
            <a:pPr indent="0" lvl="0" marL="0" rtl="0" algn="just">
              <a:spcBef>
                <a:spcPts val="1200"/>
              </a:spcBef>
              <a:spcAft>
                <a:spcPts val="1200"/>
              </a:spcAft>
              <a:buNone/>
            </a:pPr>
            <a:r>
              <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466300" y="445025"/>
            <a:ext cx="82170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ph type="title"/>
          </p:nvPr>
        </p:nvSpPr>
        <p:spPr>
          <a:xfrm>
            <a:off x="311700" y="445025"/>
            <a:ext cx="852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Normalized vs Non Normalized Confusion Matrix</a:t>
            </a:r>
            <a:endParaRPr/>
          </a:p>
        </p:txBody>
      </p:sp>
      <p:sp>
        <p:nvSpPr>
          <p:cNvPr id="154" name="Google Shape;154;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5" name="Google Shape;155;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4"/>
          <p:cNvPicPr preferRelativeResize="0"/>
          <p:nvPr/>
        </p:nvPicPr>
        <p:blipFill>
          <a:blip r:embed="rId4">
            <a:alphaModFix/>
          </a:blip>
          <a:stretch>
            <a:fillRect/>
          </a:stretch>
        </p:blipFill>
        <p:spPr>
          <a:xfrm>
            <a:off x="4832400" y="1152475"/>
            <a:ext cx="3999899" cy="3688099"/>
          </a:xfrm>
          <a:prstGeom prst="rect">
            <a:avLst/>
          </a:prstGeom>
          <a:noFill/>
          <a:ln>
            <a:noFill/>
          </a:ln>
        </p:spPr>
      </p:pic>
      <p:pic>
        <p:nvPicPr>
          <p:cNvPr id="157" name="Google Shape;157;p24"/>
          <p:cNvPicPr preferRelativeResize="0"/>
          <p:nvPr/>
        </p:nvPicPr>
        <p:blipFill>
          <a:blip r:embed="rId5">
            <a:alphaModFix/>
          </a:blip>
          <a:stretch>
            <a:fillRect/>
          </a:stretch>
        </p:blipFill>
        <p:spPr>
          <a:xfrm>
            <a:off x="311700" y="1152475"/>
            <a:ext cx="3999901" cy="3688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5"/>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463500" y="192600"/>
            <a:ext cx="82170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ph type="title"/>
          </p:nvPr>
        </p:nvSpPr>
        <p:spPr>
          <a:xfrm>
            <a:off x="311700" y="192600"/>
            <a:ext cx="852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 Importance</a:t>
            </a:r>
            <a:endParaRPr/>
          </a:p>
        </p:txBody>
      </p:sp>
      <p:sp>
        <p:nvSpPr>
          <p:cNvPr id="165" name="Google Shape;16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5"/>
          <p:cNvPicPr preferRelativeResize="0"/>
          <p:nvPr/>
        </p:nvPicPr>
        <p:blipFill>
          <a:blip r:embed="rId4">
            <a:alphaModFix/>
          </a:blip>
          <a:stretch>
            <a:fillRect/>
          </a:stretch>
        </p:blipFill>
        <p:spPr>
          <a:xfrm>
            <a:off x="311700" y="995350"/>
            <a:ext cx="8628952" cy="402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463500" y="452100"/>
            <a:ext cx="8217000" cy="572700"/>
          </a:xfrm>
          <a:prstGeom prst="rect">
            <a:avLst/>
          </a:prstGeom>
          <a:solidFill>
            <a:srgbClr val="34372C">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type="title"/>
          </p:nvPr>
        </p:nvSpPr>
        <p:spPr>
          <a:xfrm>
            <a:off x="1127700" y="452100"/>
            <a:ext cx="6888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Algorithm #2 - Random Forest Classification</a:t>
            </a:r>
            <a:endParaRPr/>
          </a:p>
        </p:txBody>
      </p:sp>
      <p:sp>
        <p:nvSpPr>
          <p:cNvPr id="174" name="Google Shape;174;p26"/>
          <p:cNvSpPr txBox="1"/>
          <p:nvPr>
            <p:ph idx="1" type="body"/>
          </p:nvPr>
        </p:nvSpPr>
        <p:spPr>
          <a:xfrm>
            <a:off x="463500" y="1152475"/>
            <a:ext cx="82170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chemeClr val="dk1"/>
                </a:solidFill>
              </a:rPr>
              <a:t>Random Forest Classification is a type of machine learning algorithm that uses an ensemble of decision trees to classify data. The following steps were taken to build the model using Random Forest Classification:-</a:t>
            </a:r>
            <a:endParaRPr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Used RFE function with Random Forest Classifier to select and fit features within the training data.</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Performed</a:t>
            </a:r>
            <a:r>
              <a:rPr lang="en" sz="1500">
                <a:solidFill>
                  <a:schemeClr val="dk1"/>
                </a:solidFill>
              </a:rPr>
              <a:t> oversampling to deal with </a:t>
            </a:r>
            <a:r>
              <a:rPr lang="en" sz="1500">
                <a:solidFill>
                  <a:schemeClr val="dk1"/>
                </a:solidFill>
              </a:rPr>
              <a:t>imbalance</a:t>
            </a:r>
            <a:r>
              <a:rPr lang="en" sz="1500">
                <a:solidFill>
                  <a:schemeClr val="dk1"/>
                </a:solidFill>
              </a:rPr>
              <a:t> data using RandomOverSampler() function</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Standardized data using StandardScaler()</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Splitted data using train_test_split() function to fit using RandomForestClassifer() again and tested for accuracy.</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Accuracy obtained on testing data - 89.02% </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7"/>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463500" y="445025"/>
            <a:ext cx="82170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txBox="1"/>
          <p:nvPr>
            <p:ph type="title"/>
          </p:nvPr>
        </p:nvSpPr>
        <p:spPr>
          <a:xfrm>
            <a:off x="2017500" y="445025"/>
            <a:ext cx="51090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Algorithm #3 Optuna Stacking</a:t>
            </a:r>
            <a:endParaRPr/>
          </a:p>
        </p:txBody>
      </p:sp>
      <p:sp>
        <p:nvSpPr>
          <p:cNvPr id="182" name="Google Shape;182;p27"/>
          <p:cNvSpPr txBox="1"/>
          <p:nvPr>
            <p:ph idx="1" type="body"/>
          </p:nvPr>
        </p:nvSpPr>
        <p:spPr>
          <a:xfrm>
            <a:off x="463500" y="1152475"/>
            <a:ext cx="8217000" cy="36732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rPr>
              <a:t>Optuna stacking is a hyperparameter optimization technique for ensemble models, specifically stacking or stacked generalization. T</a:t>
            </a:r>
            <a:r>
              <a:rPr lang="en" sz="1400">
                <a:solidFill>
                  <a:schemeClr val="dk1"/>
                </a:solidFill>
              </a:rPr>
              <a:t>he following steps were taken to build the model using Optuna Stacking:-</a:t>
            </a:r>
            <a:endParaRPr sz="1400">
              <a:solidFill>
                <a:schemeClr val="dk1"/>
              </a:solidFill>
            </a:endParaRPr>
          </a:p>
          <a:p>
            <a:pPr indent="-317500" lvl="0" marL="457200" rtl="0" algn="just">
              <a:spcBef>
                <a:spcPts val="1200"/>
              </a:spcBef>
              <a:spcAft>
                <a:spcPts val="0"/>
              </a:spcAft>
              <a:buClr>
                <a:schemeClr val="dk1"/>
              </a:buClr>
              <a:buSzPts val="1400"/>
              <a:buChar char="●"/>
            </a:pPr>
            <a:r>
              <a:rPr lang="en" sz="1400">
                <a:solidFill>
                  <a:schemeClr val="dk1"/>
                </a:solidFill>
              </a:rPr>
              <a:t>Objective function is defined using a single parameter which takes into account search space for each hyperparameter.</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The hyperparameters used are:- criterion,bootstrap,max_depth,max_features,max_leaf_nodes, n_estimators and random state.</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A random forest classifier is then instantiated using these hyperparameters by passing them to the RandomForestClassifier constructor.</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The cross_val_score function is then used to compute the accuracy.</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This function is then passed through optimize() function of optuna stacking to obtain final accuracy.</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Accuracy obtained on testing data - 92.48%</a:t>
            </a:r>
            <a:endParaRPr sz="1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8"/>
          <p:cNvSpPr/>
          <p:nvPr/>
        </p:nvSpPr>
        <p:spPr>
          <a:xfrm>
            <a:off x="0" y="0"/>
            <a:ext cx="9144000" cy="5143500"/>
          </a:xfrm>
          <a:prstGeom prst="rect">
            <a:avLst/>
          </a:prstGeom>
          <a:solidFill>
            <a:srgbClr val="34372C">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463500" y="445025"/>
            <a:ext cx="8217000" cy="572700"/>
          </a:xfrm>
          <a:prstGeom prst="rect">
            <a:avLst/>
          </a:prstGeom>
          <a:solidFill>
            <a:srgbClr val="282A24">
              <a:alpha val="52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type="title"/>
          </p:nvPr>
        </p:nvSpPr>
        <p:spPr>
          <a:xfrm>
            <a:off x="1674900" y="445025"/>
            <a:ext cx="57942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Algorithm #4 XGBOOST</a:t>
            </a:r>
            <a:endParaRPr/>
          </a:p>
        </p:txBody>
      </p:sp>
      <p:sp>
        <p:nvSpPr>
          <p:cNvPr id="190" name="Google Shape;190;p28"/>
          <p:cNvSpPr txBox="1"/>
          <p:nvPr>
            <p:ph idx="1" type="body"/>
          </p:nvPr>
        </p:nvSpPr>
        <p:spPr>
          <a:xfrm>
            <a:off x="463500" y="1152475"/>
            <a:ext cx="82170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chemeClr val="dk1"/>
                </a:solidFill>
              </a:rPr>
              <a:t>Gradient boosting is an ensemble learning technique that combines multiple weak models (decision trees in the case of XGBoost) to create a single strong model. The following steps were taken to build the model using XGBoosting.</a:t>
            </a:r>
            <a:endParaRPr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Used RFE function with Random Forest Classifier to select and fit features within the training data.</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Performed oversampling to deal with imbalance data using RandomOverSampler() function</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Standardized data using StandardScaler()</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Scaled data was passed through XGBClassifier and fitted using score() function.</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Accuracy - 89.67%</a:t>
            </a:r>
            <a:endParaRPr sz="1500">
              <a:solidFill>
                <a:schemeClr val="dk1"/>
              </a:solidFill>
            </a:endParaRPr>
          </a:p>
          <a:p>
            <a:pPr indent="0" lvl="0" marL="0" rtl="0" algn="l">
              <a:spcBef>
                <a:spcPts val="1200"/>
              </a:spcBef>
              <a:spcAft>
                <a:spcPts val="1200"/>
              </a:spcAft>
              <a:buNone/>
            </a:pPr>
            <a:r>
              <a:t/>
            </a:r>
            <a:endParaRPr sz="19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9"/>
          <p:cNvSpPr/>
          <p:nvPr/>
        </p:nvSpPr>
        <p:spPr>
          <a:xfrm>
            <a:off x="463500" y="445025"/>
            <a:ext cx="82170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txBox="1"/>
          <p:nvPr>
            <p:ph type="title"/>
          </p:nvPr>
        </p:nvSpPr>
        <p:spPr>
          <a:xfrm>
            <a:off x="3056100" y="445025"/>
            <a:ext cx="30318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RESULTS</a:t>
            </a:r>
            <a:endParaRPr/>
          </a:p>
        </p:txBody>
      </p:sp>
      <p:sp>
        <p:nvSpPr>
          <p:cNvPr id="197" name="Google Shape;197;p29"/>
          <p:cNvSpPr txBox="1"/>
          <p:nvPr>
            <p:ph idx="1" type="body"/>
          </p:nvPr>
        </p:nvSpPr>
        <p:spPr>
          <a:xfrm>
            <a:off x="311700" y="1105975"/>
            <a:ext cx="85206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dk1"/>
                </a:solidFill>
              </a:rPr>
              <a:t>We can predict rainfall with machine learning and with our final result, we </a:t>
            </a:r>
            <a:r>
              <a:rPr lang="en">
                <a:solidFill>
                  <a:schemeClr val="dk1"/>
                </a:solidFill>
              </a:rPr>
              <a:t>can observe that most days will have no rain</a:t>
            </a:r>
            <a:endParaRPr>
              <a:solidFill>
                <a:schemeClr val="dk1"/>
              </a:solidFill>
            </a:endParaRPr>
          </a:p>
        </p:txBody>
      </p:sp>
      <p:pic>
        <p:nvPicPr>
          <p:cNvPr id="198" name="Google Shape;198;p29"/>
          <p:cNvPicPr preferRelativeResize="0"/>
          <p:nvPr/>
        </p:nvPicPr>
        <p:blipFill>
          <a:blip r:embed="rId4">
            <a:alphaModFix/>
          </a:blip>
          <a:stretch>
            <a:fillRect/>
          </a:stretch>
        </p:blipFill>
        <p:spPr>
          <a:xfrm>
            <a:off x="623800" y="2244913"/>
            <a:ext cx="7896400" cy="158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grpSp>
        <p:nvGrpSpPr>
          <p:cNvPr id="203" name="Google Shape;203;p30"/>
          <p:cNvGrpSpPr/>
          <p:nvPr/>
        </p:nvGrpSpPr>
        <p:grpSpPr>
          <a:xfrm>
            <a:off x="0" y="10"/>
            <a:ext cx="9143872" cy="5143521"/>
            <a:chOff x="0" y="2519275"/>
            <a:chExt cx="7990800" cy="1585500"/>
          </a:xfrm>
        </p:grpSpPr>
        <p:sp>
          <p:nvSpPr>
            <p:cNvPr id="204" name="Google Shape;204;p30"/>
            <p:cNvSpPr/>
            <p:nvPr/>
          </p:nvSpPr>
          <p:spPr>
            <a:xfrm>
              <a:off x="0" y="2519275"/>
              <a:ext cx="7990800" cy="15543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0" y="4073575"/>
              <a:ext cx="7990800" cy="312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0"/>
          <p:cNvGrpSpPr/>
          <p:nvPr/>
        </p:nvGrpSpPr>
        <p:grpSpPr>
          <a:xfrm>
            <a:off x="576600" y="351891"/>
            <a:ext cx="7990800" cy="758979"/>
            <a:chOff x="0" y="2519275"/>
            <a:chExt cx="7990800" cy="1585500"/>
          </a:xfrm>
        </p:grpSpPr>
        <p:sp>
          <p:nvSpPr>
            <p:cNvPr id="207" name="Google Shape;207;p30"/>
            <p:cNvSpPr/>
            <p:nvPr/>
          </p:nvSpPr>
          <p:spPr>
            <a:xfrm>
              <a:off x="0" y="2519275"/>
              <a:ext cx="7990800" cy="15543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0" y="4073575"/>
              <a:ext cx="7990800" cy="312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0"/>
          <p:cNvSpPr txBox="1"/>
          <p:nvPr>
            <p:ph type="title"/>
          </p:nvPr>
        </p:nvSpPr>
        <p:spPr>
          <a:xfrm>
            <a:off x="311700" y="445025"/>
            <a:ext cx="852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WORK</a:t>
            </a:r>
            <a:endParaRPr/>
          </a:p>
        </p:txBody>
      </p:sp>
      <p:sp>
        <p:nvSpPr>
          <p:cNvPr id="210" name="Google Shape;210;p30"/>
          <p:cNvSpPr txBox="1"/>
          <p:nvPr>
            <p:ph idx="1" type="body"/>
          </p:nvPr>
        </p:nvSpPr>
        <p:spPr>
          <a:xfrm>
            <a:off x="311700" y="1152475"/>
            <a:ext cx="85206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There is always availability to test the data with more </a:t>
            </a:r>
            <a:r>
              <a:rPr lang="en">
                <a:solidFill>
                  <a:schemeClr val="dk1"/>
                </a:solidFill>
              </a:rPr>
              <a:t>precision</a:t>
            </a:r>
            <a:r>
              <a:rPr lang="en">
                <a:solidFill>
                  <a:schemeClr val="dk1"/>
                </a:solidFill>
              </a:rPr>
              <a:t> and approaching from a different perspective to get more accurate predictions. So, the base model won’t be enough to make a good prediction; here are some additional steps to improve upon the given approach.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More feature preprocessing and engineering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cross-validation to have a better measure of the performance.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Tune class_weight parameter of LightGBM directly to handle imbalance classes.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Balance the dataset by utilizing undersampling or resampling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 out other algorithms like KNN, SVM, CatBoost etc...</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grpSp>
        <p:nvGrpSpPr>
          <p:cNvPr id="215" name="Google Shape;215;p31"/>
          <p:cNvGrpSpPr/>
          <p:nvPr/>
        </p:nvGrpSpPr>
        <p:grpSpPr>
          <a:xfrm>
            <a:off x="0" y="10"/>
            <a:ext cx="9143872" cy="5143521"/>
            <a:chOff x="0" y="2519275"/>
            <a:chExt cx="7990800" cy="1585500"/>
          </a:xfrm>
        </p:grpSpPr>
        <p:sp>
          <p:nvSpPr>
            <p:cNvPr id="216" name="Google Shape;216;p31"/>
            <p:cNvSpPr/>
            <p:nvPr/>
          </p:nvSpPr>
          <p:spPr>
            <a:xfrm>
              <a:off x="0" y="2519275"/>
              <a:ext cx="7990800" cy="15543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0" y="4073575"/>
              <a:ext cx="7990800" cy="312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1"/>
          <p:cNvGrpSpPr/>
          <p:nvPr/>
        </p:nvGrpSpPr>
        <p:grpSpPr>
          <a:xfrm>
            <a:off x="0" y="351879"/>
            <a:ext cx="7990800" cy="758979"/>
            <a:chOff x="0" y="2519275"/>
            <a:chExt cx="7990800" cy="1585500"/>
          </a:xfrm>
        </p:grpSpPr>
        <p:sp>
          <p:nvSpPr>
            <p:cNvPr id="219" name="Google Shape;219;p31"/>
            <p:cNvSpPr/>
            <p:nvPr/>
          </p:nvSpPr>
          <p:spPr>
            <a:xfrm>
              <a:off x="0" y="2519275"/>
              <a:ext cx="7990800" cy="15543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0" y="4073575"/>
              <a:ext cx="7990800" cy="312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1"/>
          <p:cNvSpPr txBox="1"/>
          <p:nvPr>
            <p:ph type="title"/>
          </p:nvPr>
        </p:nvSpPr>
        <p:spPr>
          <a:xfrm>
            <a:off x="311700" y="445025"/>
            <a:ext cx="20481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Conclusion</a:t>
            </a:r>
            <a:endParaRPr sz="2720"/>
          </a:p>
        </p:txBody>
      </p:sp>
      <p:sp>
        <p:nvSpPr>
          <p:cNvPr id="222" name="Google Shape;222;p31"/>
          <p:cNvSpPr txBox="1"/>
          <p:nvPr>
            <p:ph idx="1" type="body"/>
          </p:nvPr>
        </p:nvSpPr>
        <p:spPr>
          <a:xfrm>
            <a:off x="235500" y="1133050"/>
            <a:ext cx="8520600" cy="3416400"/>
          </a:xfrm>
          <a:prstGeom prst="rect">
            <a:avLst/>
          </a:prstGeom>
          <a:effectLst>
            <a:outerShdw blurRad="14288" rotWithShape="0" algn="bl" dir="6360000" dist="19050">
              <a:schemeClr val="lt1">
                <a:alpha val="68000"/>
              </a:schemeClr>
            </a:outerShdw>
          </a:effectLst>
        </p:spPr>
        <p:txBody>
          <a:bodyPr anchorCtr="0" anchor="t" bIns="91425" lIns="91425" spcFirstLastPara="1" rIns="91425" wrap="square" tIns="91425">
            <a:normAutofit/>
          </a:bodyPr>
          <a:lstStyle/>
          <a:p>
            <a:pPr indent="0" lvl="0" marL="457200" rtl="0" algn="just">
              <a:spcBef>
                <a:spcPts val="0"/>
              </a:spcBef>
              <a:spcAft>
                <a:spcPts val="0"/>
              </a:spcAft>
              <a:buNone/>
            </a:pPr>
            <a:r>
              <a:rPr lang="en" sz="1500">
                <a:solidFill>
                  <a:schemeClr val="dk1"/>
                </a:solidFill>
              </a:rPr>
              <a:t>In conclusion, predicting rain with the help of machine learning is an extensive process that can benefit the likes of the agriculture industry which is heavily reliant on weather conditions, thus as is our food supply.</a:t>
            </a:r>
            <a:endParaRPr sz="1500">
              <a:solidFill>
                <a:schemeClr val="dk1"/>
              </a:solidFill>
            </a:endParaRPr>
          </a:p>
          <a:p>
            <a:pPr indent="0" lvl="0" marL="457200" rtl="0" algn="just">
              <a:spcBef>
                <a:spcPts val="1200"/>
              </a:spcBef>
              <a:spcAft>
                <a:spcPts val="0"/>
              </a:spcAft>
              <a:buNone/>
            </a:pPr>
            <a:r>
              <a:rPr lang="en" sz="1500">
                <a:solidFill>
                  <a:schemeClr val="dk1"/>
                </a:solidFill>
              </a:rPr>
              <a:t>However, data for weather </a:t>
            </a:r>
            <a:r>
              <a:rPr lang="en" sz="1500">
                <a:solidFill>
                  <a:schemeClr val="dk1"/>
                </a:solidFill>
              </a:rPr>
              <a:t>prediction</a:t>
            </a:r>
            <a:r>
              <a:rPr lang="en" sz="1500">
                <a:solidFill>
                  <a:schemeClr val="dk1"/>
                </a:solidFill>
              </a:rPr>
              <a:t> can sometimes be vague and might require a lot of preprocessing to ensure it is a good fit for building a predictive model.</a:t>
            </a:r>
            <a:endParaRPr sz="1500">
              <a:solidFill>
                <a:schemeClr val="dk1"/>
              </a:solidFill>
            </a:endParaRPr>
          </a:p>
          <a:p>
            <a:pPr indent="0" lvl="0" marL="457200" rtl="0" algn="just">
              <a:spcBef>
                <a:spcPts val="1200"/>
              </a:spcBef>
              <a:spcAft>
                <a:spcPts val="1200"/>
              </a:spcAft>
              <a:buNone/>
            </a:pPr>
            <a:r>
              <a:rPr lang="en" sz="1500">
                <a:solidFill>
                  <a:schemeClr val="dk1"/>
                </a:solidFill>
              </a:rPr>
              <a:t>The techniques used in building the machine learning model including LightGBM, Random Forest Classification, Optuna Stacking and XGBoosting provide comprehensive results and on testing does provide positive results on predicting rain through machine learning.</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grpSp>
        <p:nvGrpSpPr>
          <p:cNvPr id="62" name="Google Shape;62;p14"/>
          <p:cNvGrpSpPr/>
          <p:nvPr/>
        </p:nvGrpSpPr>
        <p:grpSpPr>
          <a:xfrm>
            <a:off x="0" y="10"/>
            <a:ext cx="9143872" cy="5143521"/>
            <a:chOff x="0" y="2519275"/>
            <a:chExt cx="7990800" cy="1585500"/>
          </a:xfrm>
        </p:grpSpPr>
        <p:sp>
          <p:nvSpPr>
            <p:cNvPr id="63" name="Google Shape;63;p14"/>
            <p:cNvSpPr/>
            <p:nvPr/>
          </p:nvSpPr>
          <p:spPr>
            <a:xfrm>
              <a:off x="0" y="2519275"/>
              <a:ext cx="7990800" cy="15543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0" y="4073575"/>
              <a:ext cx="7990800" cy="31200"/>
            </a:xfrm>
            <a:prstGeom prst="rect">
              <a:avLst/>
            </a:prstGeom>
            <a:solidFill>
              <a:srgbClr val="494E52">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a:off x="0" y="351879"/>
            <a:ext cx="7990800" cy="758979"/>
            <a:chOff x="0" y="2519275"/>
            <a:chExt cx="7990800" cy="1585500"/>
          </a:xfrm>
        </p:grpSpPr>
        <p:sp>
          <p:nvSpPr>
            <p:cNvPr id="66" name="Google Shape;66;p14"/>
            <p:cNvSpPr/>
            <p:nvPr/>
          </p:nvSpPr>
          <p:spPr>
            <a:xfrm>
              <a:off x="0" y="2519275"/>
              <a:ext cx="7990800" cy="15543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0" y="4073575"/>
              <a:ext cx="7990800" cy="312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4"/>
          <p:cNvSpPr txBox="1"/>
          <p:nvPr>
            <p:ph type="title"/>
          </p:nvPr>
        </p:nvSpPr>
        <p:spPr>
          <a:xfrm>
            <a:off x="311700" y="445025"/>
            <a:ext cx="17373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Contents</a:t>
            </a:r>
            <a:endParaRPr sz="2720"/>
          </a:p>
        </p:txBody>
      </p:sp>
      <p:sp>
        <p:nvSpPr>
          <p:cNvPr id="69" name="Google Shape;69;p14"/>
          <p:cNvSpPr txBox="1"/>
          <p:nvPr>
            <p:ph idx="1" type="body"/>
          </p:nvPr>
        </p:nvSpPr>
        <p:spPr>
          <a:xfrm>
            <a:off x="235500" y="1133050"/>
            <a:ext cx="8520600" cy="3416400"/>
          </a:xfrm>
          <a:prstGeom prst="rect">
            <a:avLst/>
          </a:prstGeom>
          <a:effectLst>
            <a:outerShdw blurRad="14288" rotWithShape="0" algn="bl" dir="6360000" dist="19050">
              <a:schemeClr val="lt1">
                <a:alpha val="68000"/>
              </a:schemeClr>
            </a:outerShdw>
          </a:effectLst>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About Dataset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EDA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Preprocessing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Feature Engineering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Building Machine Learning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Future Work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Conclusion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1792438"/>
            <a:ext cx="852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820"/>
              <a:t>Thank you!</a:t>
            </a:r>
            <a:r>
              <a:rPr lang="en" sz="4220"/>
              <a:t>  </a:t>
            </a:r>
            <a:endParaRPr sz="4220"/>
          </a:p>
        </p:txBody>
      </p:sp>
      <p:sp>
        <p:nvSpPr>
          <p:cNvPr id="228" name="Google Shape;228;p32"/>
          <p:cNvSpPr txBox="1"/>
          <p:nvPr>
            <p:ph type="title"/>
          </p:nvPr>
        </p:nvSpPr>
        <p:spPr>
          <a:xfrm>
            <a:off x="311700" y="2778363"/>
            <a:ext cx="852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320"/>
              <a:t>Any Questions?</a:t>
            </a:r>
            <a:r>
              <a:rPr lang="en" sz="2320"/>
              <a:t> </a:t>
            </a:r>
            <a:endParaRPr sz="23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grpSp>
        <p:nvGrpSpPr>
          <p:cNvPr id="74" name="Google Shape;74;p15"/>
          <p:cNvGrpSpPr/>
          <p:nvPr/>
        </p:nvGrpSpPr>
        <p:grpSpPr>
          <a:xfrm>
            <a:off x="0" y="96"/>
            <a:ext cx="9143872" cy="5192988"/>
            <a:chOff x="0" y="2519275"/>
            <a:chExt cx="7990800" cy="1585500"/>
          </a:xfrm>
        </p:grpSpPr>
        <p:sp>
          <p:nvSpPr>
            <p:cNvPr id="75" name="Google Shape;75;p15"/>
            <p:cNvSpPr/>
            <p:nvPr/>
          </p:nvSpPr>
          <p:spPr>
            <a:xfrm>
              <a:off x="0" y="2519275"/>
              <a:ext cx="7990800" cy="15543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4073575"/>
              <a:ext cx="7990800" cy="312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5"/>
          <p:cNvGrpSpPr/>
          <p:nvPr/>
        </p:nvGrpSpPr>
        <p:grpSpPr>
          <a:xfrm>
            <a:off x="0" y="359381"/>
            <a:ext cx="8515856" cy="751504"/>
            <a:chOff x="0" y="2534890"/>
            <a:chExt cx="8627146" cy="1569885"/>
          </a:xfrm>
        </p:grpSpPr>
        <p:sp>
          <p:nvSpPr>
            <p:cNvPr id="78" name="Google Shape;78;p15"/>
            <p:cNvSpPr/>
            <p:nvPr/>
          </p:nvSpPr>
          <p:spPr>
            <a:xfrm>
              <a:off x="636346" y="2534890"/>
              <a:ext cx="7990800" cy="15543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a:off x="0" y="4073575"/>
              <a:ext cx="7990800" cy="312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0" name="Google Shape;80;p15"/>
          <p:cNvSpPr txBox="1"/>
          <p:nvPr>
            <p:ph type="title"/>
          </p:nvPr>
        </p:nvSpPr>
        <p:spPr>
          <a:xfrm>
            <a:off x="1866450" y="448763"/>
            <a:ext cx="54111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Introduction</a:t>
            </a:r>
            <a:endParaRPr sz="2720"/>
          </a:p>
        </p:txBody>
      </p:sp>
      <p:sp>
        <p:nvSpPr>
          <p:cNvPr id="81" name="Google Shape;81;p15"/>
          <p:cNvSpPr txBox="1"/>
          <p:nvPr>
            <p:ph idx="1" type="body"/>
          </p:nvPr>
        </p:nvSpPr>
        <p:spPr>
          <a:xfrm>
            <a:off x="466300" y="1273775"/>
            <a:ext cx="7421700" cy="34605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317500" lvl="0" marL="457200" rtl="0" algn="just">
              <a:lnSpc>
                <a:spcPct val="100000"/>
              </a:lnSpc>
              <a:spcBef>
                <a:spcPts val="0"/>
              </a:spcBef>
              <a:spcAft>
                <a:spcPts val="0"/>
              </a:spcAft>
              <a:buClr>
                <a:schemeClr val="dk1"/>
              </a:buClr>
              <a:buSzPts val="1400"/>
              <a:buChar char="●"/>
            </a:pPr>
            <a:r>
              <a:rPr lang="en" sz="1400">
                <a:solidFill>
                  <a:schemeClr val="dk1"/>
                </a:solidFill>
              </a:rPr>
              <a:t>Weather forecasts play a crucial role in agriculture, helping farmers make informed decisions on planning, cost-saving, and maximizing crop yield. </a:t>
            </a:r>
            <a:br>
              <a:rPr lang="en" sz="1400">
                <a:solidFill>
                  <a:schemeClr val="dk1"/>
                </a:solidFill>
              </a:rPr>
            </a:br>
            <a:endParaRPr sz="1400">
              <a:solidFill>
                <a:schemeClr val="dk1"/>
              </a:solidFill>
            </a:endParaRPr>
          </a:p>
          <a:p>
            <a:pPr indent="-317500" lvl="0" marL="457200" rtl="0" algn="just">
              <a:lnSpc>
                <a:spcPct val="100000"/>
              </a:lnSpc>
              <a:spcBef>
                <a:spcPts val="0"/>
              </a:spcBef>
              <a:spcAft>
                <a:spcPts val="0"/>
              </a:spcAft>
              <a:buClr>
                <a:schemeClr val="dk1"/>
              </a:buClr>
              <a:buSzPts val="1400"/>
              <a:buChar char="●"/>
            </a:pPr>
            <a:r>
              <a:rPr lang="en" sz="1400">
                <a:solidFill>
                  <a:schemeClr val="dk1"/>
                </a:solidFill>
              </a:rPr>
              <a:t>Weather prediction involves several factors and predicting weather is possible but complete accuracy is not guaranteed.</a:t>
            </a:r>
            <a:br>
              <a:rPr lang="en" sz="1400">
                <a:solidFill>
                  <a:schemeClr val="dk1"/>
                </a:solidFill>
              </a:rPr>
            </a:br>
            <a:endParaRPr sz="1400">
              <a:solidFill>
                <a:schemeClr val="dk1"/>
              </a:solidFill>
            </a:endParaRPr>
          </a:p>
          <a:p>
            <a:pPr indent="-317500" lvl="0" marL="457200" rtl="0" algn="just">
              <a:lnSpc>
                <a:spcPct val="100000"/>
              </a:lnSpc>
              <a:spcBef>
                <a:spcPts val="0"/>
              </a:spcBef>
              <a:spcAft>
                <a:spcPts val="0"/>
              </a:spcAft>
              <a:buClr>
                <a:schemeClr val="dk1"/>
              </a:buClr>
              <a:buSzPts val="1400"/>
              <a:buChar char="●"/>
            </a:pPr>
            <a:r>
              <a:rPr lang="en" sz="1400">
                <a:solidFill>
                  <a:schemeClr val="dk1"/>
                </a:solidFill>
              </a:rPr>
              <a:t>The accuracy of prediction can depend on various factors such as quality and quantity of historical data as well as the complexity of weather patterns in any given region.</a:t>
            </a:r>
            <a:br>
              <a:rPr lang="en" sz="1400">
                <a:solidFill>
                  <a:schemeClr val="dk1"/>
                </a:solidFill>
              </a:rPr>
            </a:br>
            <a:endParaRPr sz="1400">
              <a:solidFill>
                <a:schemeClr val="dk1"/>
              </a:solidFill>
            </a:endParaRPr>
          </a:p>
          <a:p>
            <a:pPr indent="-317500" lvl="0" marL="457200" rtl="0" algn="just">
              <a:lnSpc>
                <a:spcPct val="100000"/>
              </a:lnSpc>
              <a:spcBef>
                <a:spcPts val="0"/>
              </a:spcBef>
              <a:spcAft>
                <a:spcPts val="0"/>
              </a:spcAft>
              <a:buClr>
                <a:schemeClr val="dk1"/>
              </a:buClr>
              <a:buSzPts val="1400"/>
              <a:buChar char="●"/>
            </a:pPr>
            <a:r>
              <a:rPr lang="en" sz="1400">
                <a:solidFill>
                  <a:schemeClr val="dk1"/>
                </a:solidFill>
              </a:rPr>
              <a:t> Localized analysis is necessary to make more precise predictions for specific farms and fields. Overall, with proper data and tools, it is possible to forecast upcoming weather conditions .</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6"/>
          <p:cNvSpPr/>
          <p:nvPr/>
        </p:nvSpPr>
        <p:spPr>
          <a:xfrm>
            <a:off x="70650" y="0"/>
            <a:ext cx="9144000" cy="5143500"/>
          </a:xfrm>
          <a:prstGeom prst="rect">
            <a:avLst/>
          </a:prstGeom>
          <a:solidFill>
            <a:srgbClr val="34372C">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952350" y="380175"/>
            <a:ext cx="7239300" cy="744000"/>
          </a:xfrm>
          <a:prstGeom prst="rect">
            <a:avLst/>
          </a:prstGeom>
          <a:solidFill>
            <a:srgbClr val="555E5D">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3091800" y="465825"/>
            <a:ext cx="29604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About Dataset</a:t>
            </a:r>
            <a:endParaRPr/>
          </a:p>
        </p:txBody>
      </p:sp>
      <p:sp>
        <p:nvSpPr>
          <p:cNvPr id="89" name="Google Shape;89;p16"/>
          <p:cNvSpPr txBox="1"/>
          <p:nvPr>
            <p:ph idx="1" type="body"/>
          </p:nvPr>
        </p:nvSpPr>
        <p:spPr>
          <a:xfrm>
            <a:off x="1024350" y="1262525"/>
            <a:ext cx="7095300" cy="36288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a:solidFill>
                  <a:schemeClr val="dk1"/>
                </a:solidFill>
              </a:rPr>
              <a:t>The weather dataset is </a:t>
            </a:r>
            <a:r>
              <a:rPr lang="en">
                <a:solidFill>
                  <a:schemeClr val="dk1"/>
                </a:solidFill>
              </a:rPr>
              <a:t>separated</a:t>
            </a:r>
            <a:r>
              <a:rPr lang="en">
                <a:solidFill>
                  <a:schemeClr val="dk1"/>
                </a:solidFill>
              </a:rPr>
              <a:t> into training and testing categories which are then spread over multiple data files based on different regions. This dataset contains a total of 10 features with 566 rows. The features included in the dataset are as under:</a:t>
            </a:r>
            <a:endParaRPr>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Date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Average Temperature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Maximum Temperature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Minimum Temperature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Precipitation</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Average wind speed</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90" name="Google Shape;90;p16"/>
          <p:cNvSpPr txBox="1"/>
          <p:nvPr/>
        </p:nvSpPr>
        <p:spPr>
          <a:xfrm>
            <a:off x="4137850" y="2571750"/>
            <a:ext cx="4635600" cy="1569900"/>
          </a:xfrm>
          <a:prstGeom prst="rect">
            <a:avLst/>
          </a:prstGeom>
          <a:noFill/>
          <a:ln>
            <a:noFill/>
          </a:ln>
          <a:effectLst>
            <a:outerShdw rotWithShape="0" algn="bl" dir="5400000" dist="19050">
              <a:srgbClr val="000000">
                <a:alpha val="50000"/>
              </a:srgbClr>
            </a:outerShdw>
          </a:effectLst>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Maximum wind speed</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Maximum wind speed direction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Maximum instant wind speed</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Maximum instant wind speed direction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Minimum atmospheric pressure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7"/>
          <p:cNvSpPr/>
          <p:nvPr/>
        </p:nvSpPr>
        <p:spPr>
          <a:xfrm>
            <a:off x="0" y="-28275"/>
            <a:ext cx="9144000" cy="5143500"/>
          </a:xfrm>
          <a:prstGeom prst="rect">
            <a:avLst/>
          </a:prstGeom>
          <a:solidFill>
            <a:srgbClr val="555E5D">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394950" y="218000"/>
            <a:ext cx="8354100" cy="6426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type="title"/>
          </p:nvPr>
        </p:nvSpPr>
        <p:spPr>
          <a:xfrm>
            <a:off x="311700" y="234950"/>
            <a:ext cx="8520600" cy="608700"/>
          </a:xfrm>
          <a:prstGeom prst="rect">
            <a:avLst/>
          </a:prstGeom>
          <a:noFill/>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Visualizations and Noteworthy Findings</a:t>
            </a:r>
            <a:endParaRPr/>
          </a:p>
        </p:txBody>
      </p:sp>
      <p:pic>
        <p:nvPicPr>
          <p:cNvPr id="98" name="Google Shape;98;p17"/>
          <p:cNvPicPr preferRelativeResize="0"/>
          <p:nvPr/>
        </p:nvPicPr>
        <p:blipFill>
          <a:blip r:embed="rId4">
            <a:alphaModFix/>
          </a:blip>
          <a:stretch>
            <a:fillRect/>
          </a:stretch>
        </p:blipFill>
        <p:spPr>
          <a:xfrm>
            <a:off x="1188375" y="982250"/>
            <a:ext cx="6767252" cy="3971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8"/>
          <p:cNvSpPr/>
          <p:nvPr/>
        </p:nvSpPr>
        <p:spPr>
          <a:xfrm>
            <a:off x="0" y="-28275"/>
            <a:ext cx="9144000" cy="5143500"/>
          </a:xfrm>
          <a:prstGeom prst="rect">
            <a:avLst/>
          </a:prstGeom>
          <a:solidFill>
            <a:srgbClr val="555E5D">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40350" y="127175"/>
            <a:ext cx="84633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ph type="title"/>
          </p:nvPr>
        </p:nvSpPr>
        <p:spPr>
          <a:xfrm>
            <a:off x="2681700" y="127175"/>
            <a:ext cx="37806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Additional </a:t>
            </a:r>
            <a:r>
              <a:rPr lang="en"/>
              <a:t>Visualization</a:t>
            </a:r>
            <a:endParaRPr/>
          </a:p>
        </p:txBody>
      </p:sp>
      <p:pic>
        <p:nvPicPr>
          <p:cNvPr id="106" name="Google Shape;106;p18"/>
          <p:cNvPicPr preferRelativeResize="0"/>
          <p:nvPr/>
        </p:nvPicPr>
        <p:blipFill>
          <a:blip r:embed="rId4">
            <a:alphaModFix/>
          </a:blip>
          <a:stretch>
            <a:fillRect/>
          </a:stretch>
        </p:blipFill>
        <p:spPr>
          <a:xfrm>
            <a:off x="1126575" y="762225"/>
            <a:ext cx="6890849" cy="43202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0" y="429700"/>
            <a:ext cx="70932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ph type="title"/>
          </p:nvPr>
        </p:nvSpPr>
        <p:spPr>
          <a:xfrm>
            <a:off x="454800" y="429700"/>
            <a:ext cx="16422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114" name="Google Shape;114;p19"/>
          <p:cNvSpPr txBox="1"/>
          <p:nvPr>
            <p:ph idx="1" type="body"/>
          </p:nvPr>
        </p:nvSpPr>
        <p:spPr>
          <a:xfrm>
            <a:off x="319350" y="1313450"/>
            <a:ext cx="70932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To</a:t>
            </a:r>
            <a:r>
              <a:rPr lang="en">
                <a:solidFill>
                  <a:schemeClr val="dk1"/>
                </a:solidFill>
              </a:rPr>
              <a:t> predict weather based on three labels:</a:t>
            </a:r>
            <a:endParaRPr>
              <a:solidFill>
                <a:schemeClr val="dk1"/>
              </a:solidFill>
            </a:endParaRPr>
          </a:p>
          <a:p>
            <a:pPr indent="-342900" lvl="0" marL="914400" rtl="0" algn="l">
              <a:spcBef>
                <a:spcPts val="0"/>
              </a:spcBef>
              <a:spcAft>
                <a:spcPts val="0"/>
              </a:spcAft>
              <a:buClr>
                <a:schemeClr val="dk1"/>
              </a:buClr>
              <a:buSzPts val="1800"/>
              <a:buAutoNum type="arabicPeriod"/>
            </a:pPr>
            <a:r>
              <a:rPr lang="en">
                <a:solidFill>
                  <a:schemeClr val="dk1"/>
                </a:solidFill>
              </a:rPr>
              <a:t>N - No Rain</a:t>
            </a:r>
            <a:endParaRPr>
              <a:solidFill>
                <a:schemeClr val="dk1"/>
              </a:solidFill>
            </a:endParaRPr>
          </a:p>
          <a:p>
            <a:pPr indent="-342900" lvl="0" marL="914400" rtl="0" algn="l">
              <a:spcBef>
                <a:spcPts val="0"/>
              </a:spcBef>
              <a:spcAft>
                <a:spcPts val="0"/>
              </a:spcAft>
              <a:buClr>
                <a:schemeClr val="dk1"/>
              </a:buClr>
              <a:buSzPts val="1800"/>
              <a:buAutoNum type="arabicPeriod"/>
            </a:pPr>
            <a:r>
              <a:rPr lang="en">
                <a:solidFill>
                  <a:schemeClr val="dk1"/>
                </a:solidFill>
              </a:rPr>
              <a:t>L - Light Rain</a:t>
            </a:r>
            <a:endParaRPr>
              <a:solidFill>
                <a:schemeClr val="dk1"/>
              </a:solidFill>
            </a:endParaRPr>
          </a:p>
          <a:p>
            <a:pPr indent="-342900" lvl="0" marL="914400" rtl="0" algn="l">
              <a:spcBef>
                <a:spcPts val="0"/>
              </a:spcBef>
              <a:spcAft>
                <a:spcPts val="0"/>
              </a:spcAft>
              <a:buClr>
                <a:schemeClr val="dk1"/>
              </a:buClr>
              <a:buSzPts val="1800"/>
              <a:buAutoNum type="arabicPeriod"/>
            </a:pPr>
            <a:r>
              <a:rPr lang="en">
                <a:solidFill>
                  <a:schemeClr val="dk1"/>
                </a:solidFill>
              </a:rPr>
              <a:t>H- </a:t>
            </a:r>
            <a:r>
              <a:rPr lang="en">
                <a:solidFill>
                  <a:schemeClr val="dk1"/>
                </a:solidFill>
              </a:rPr>
              <a:t>Heavy</a:t>
            </a:r>
            <a:r>
              <a:rPr lang="en">
                <a:solidFill>
                  <a:schemeClr val="dk1"/>
                </a:solidFill>
              </a:rPr>
              <a:t> Rain</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Recognize the features affecting the weather.</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0" y="445025"/>
            <a:ext cx="70932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a:off x="311700" y="445025"/>
            <a:ext cx="30303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122" name="Google Shape;122;p20"/>
          <p:cNvSpPr txBox="1"/>
          <p:nvPr>
            <p:ph idx="1" type="body"/>
          </p:nvPr>
        </p:nvSpPr>
        <p:spPr>
          <a:xfrm>
            <a:off x="311700" y="1152475"/>
            <a:ext cx="85206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steps for Data preprocessing were taken as follows:</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Concatenated the segregated data files of training dataset based on regions.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Created a missing values function to find missing values in each feature and segregate it.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Plotted distribution of each feature.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Based on distribution mean values of features were imputed.</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p:nvPr/>
        </p:nvSpPr>
        <p:spPr>
          <a:xfrm>
            <a:off x="0" y="0"/>
            <a:ext cx="9144000" cy="5143500"/>
          </a:xfrm>
          <a:prstGeom prst="rect">
            <a:avLst/>
          </a:prstGeom>
          <a:solidFill>
            <a:srgbClr val="303437">
              <a:alpha val="3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0" y="445025"/>
            <a:ext cx="7093200" cy="572700"/>
          </a:xfrm>
          <a:prstGeom prst="rect">
            <a:avLst/>
          </a:prstGeom>
          <a:solidFill>
            <a:srgbClr val="282A24">
              <a:alpha val="61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311700" y="445025"/>
            <a:ext cx="3516300" cy="5727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sp>
        <p:nvSpPr>
          <p:cNvPr id="130" name="Google Shape;130;p21"/>
          <p:cNvSpPr txBox="1"/>
          <p:nvPr>
            <p:ph idx="1" type="body"/>
          </p:nvPr>
        </p:nvSpPr>
        <p:spPr>
          <a:xfrm>
            <a:off x="311700" y="1152475"/>
            <a:ext cx="8520600" cy="3416400"/>
          </a:xfrm>
          <a:prstGeom prst="rect">
            <a:avLst/>
          </a:prstGeom>
          <a:effectLst>
            <a:outerShdw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Following steps were taken to perform feature engineering and train data:</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Merged Labels data file with the main training data based on date feature.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Converted categorical variables into numerical using LabelEncoder()</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Pivoted data and gave each feature name based on region.(eg: avg_temp_A)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Created a new feature called “Beaufort Scale” to apply on training and testing datasets.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